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268" r:id="rId4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oboto Condensed" charset="1" panose="02000000000000000000"/>
      <p:regular r:id="rId10"/>
    </p:embeddedFont>
    <p:embeddedFont>
      <p:font typeface="Roboto Condensed Bold" charset="1" panose="02000000000000000000"/>
      <p:regular r:id="rId11"/>
    </p:embeddedFont>
    <p:embeddedFont>
      <p:font typeface="Roboto Condensed Italics" charset="1" panose="02000000000000000000"/>
      <p:regular r:id="rId12"/>
    </p:embeddedFont>
    <p:embeddedFont>
      <p:font typeface="Roboto Condensed Bold Italics" charset="1" panose="02000000000000000000"/>
      <p:regular r:id="rId13"/>
    </p:embeddedFont>
    <p:embeddedFont>
      <p:font typeface="Roboto" charset="1" panose="02000000000000000000"/>
      <p:regular r:id="rId14"/>
    </p:embeddedFont>
    <p:embeddedFont>
      <p:font typeface="Roboto Bold" charset="1" panose="02000000000000000000"/>
      <p:regular r:id="rId15"/>
    </p:embeddedFont>
    <p:embeddedFont>
      <p:font typeface="Roboto Italics" charset="1" panose="02000000000000000000"/>
      <p:regular r:id="rId16"/>
    </p:embeddedFont>
    <p:embeddedFont>
      <p:font typeface="Roboto Bold Italics" charset="1" panose="02000000000000000000"/>
      <p:regular r:id="rId17"/>
    </p:embeddedFont>
    <p:embeddedFont>
      <p:font typeface="Open Sans Light" charset="1" panose="020B0306030504020204"/>
      <p:regular r:id="rId18"/>
    </p:embeddedFont>
    <p:embeddedFont>
      <p:font typeface="Open Sans Light Bold" charset="1" panose="020B0806030504020204"/>
      <p:regular r:id="rId19"/>
    </p:embeddedFont>
    <p:embeddedFont>
      <p:font typeface="Open Sans Light Italics" charset="1" panose="020B0306030504020204"/>
      <p:regular r:id="rId20"/>
    </p:embeddedFont>
    <p:embeddedFont>
      <p:font typeface="Open Sans Light Bold Italics" charset="1" panose="020B0806030504020204"/>
      <p:regular r:id="rId21"/>
    </p:embeddedFont>
    <p:embeddedFont>
      <p:font typeface="Open Sans" charset="1" panose="020B0606030504020204"/>
      <p:regular r:id="rId22"/>
    </p:embeddedFont>
    <p:embeddedFont>
      <p:font typeface="Open Sans Bold" charset="1" panose="020B0806030504020204"/>
      <p:regular r:id="rId23"/>
    </p:embeddedFont>
    <p:embeddedFont>
      <p:font typeface="Open Sans Italics" charset="1" panose="020B0606030504020204"/>
      <p:regular r:id="rId24"/>
    </p:embeddedFont>
    <p:embeddedFont>
      <p:font typeface="Open Sans Bold Italics" charset="1" panose="020B0806030504020204"/>
      <p:regular r:id="rId25"/>
    </p:embeddedFont>
    <p:embeddedFont>
      <p:font typeface="Open Sans Extra Bold" charset="1" panose="020B0906030804020204"/>
      <p:regular r:id="rId26"/>
    </p:embeddedFont>
    <p:embeddedFont>
      <p:font typeface="Open Sans Extra Bold Italics" charset="1" panose="020B0906030804020204"/>
      <p:regular r:id="rId27"/>
    </p:embeddedFont>
    <p:embeddedFont>
      <p:font typeface="Nickainley" charset="1" panose="000005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slides/slide1.xml" Type="http://schemas.openxmlformats.org/officeDocument/2006/relationships/slide"/><Relationship Id="rId3" Target="viewProps.xml" Type="http://schemas.openxmlformats.org/officeDocument/2006/relationships/viewProps"/><Relationship Id="rId30" Target="slides/slide2.xml" Type="http://schemas.openxmlformats.org/officeDocument/2006/relationships/slide"/><Relationship Id="rId31" Target="slides/slide3.xml" Type="http://schemas.openxmlformats.org/officeDocument/2006/relationships/slide"/><Relationship Id="rId32" Target="slides/slide4.xml" Type="http://schemas.openxmlformats.org/officeDocument/2006/relationships/slide"/><Relationship Id="rId33" Target="slides/slide5.xml" Type="http://schemas.openxmlformats.org/officeDocument/2006/relationships/slide"/><Relationship Id="rId34" Target="slides/slide6.xml" Type="http://schemas.openxmlformats.org/officeDocument/2006/relationships/slide"/><Relationship Id="rId35" Target="slides/slide7.xml" Type="http://schemas.openxmlformats.org/officeDocument/2006/relationships/slide"/><Relationship Id="rId36" Target="slides/slide8.xml" Type="http://schemas.openxmlformats.org/officeDocument/2006/relationships/slide"/><Relationship Id="rId37" Target="slides/slide9.xml" Type="http://schemas.openxmlformats.org/officeDocument/2006/relationships/slide"/><Relationship Id="rId38" Target="slides/slide10.xml" Type="http://schemas.openxmlformats.org/officeDocument/2006/relationships/slide"/><Relationship Id="rId39" Target="slides/slide11.xml" Type="http://schemas.openxmlformats.org/officeDocument/2006/relationships/slide"/><Relationship Id="rId4" Target="theme/theme1.xml" Type="http://schemas.openxmlformats.org/officeDocument/2006/relationships/theme"/><Relationship Id="rId40" Target="slides/slide12.xml" Type="http://schemas.openxmlformats.org/officeDocument/2006/relationships/slide"/><Relationship Id="rId41" Target="slides/slide13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6.png" Type="http://schemas.openxmlformats.org/officeDocument/2006/relationships/image"/><Relationship Id="rId11" Target="../media/image77.png" Type="http://schemas.openxmlformats.org/officeDocument/2006/relationships/image"/><Relationship Id="rId12" Target="../media/image78.png" Type="http://schemas.openxmlformats.org/officeDocument/2006/relationships/image"/><Relationship Id="rId13" Target="../media/image79.png" Type="http://schemas.openxmlformats.org/officeDocument/2006/relationships/image"/><Relationship Id="rId14" Target="../media/image35.png" Type="http://schemas.openxmlformats.org/officeDocument/2006/relationships/image"/><Relationship Id="rId15" Target="../media/image80.png" Type="http://schemas.openxmlformats.org/officeDocument/2006/relationships/image"/><Relationship Id="rId16" Target="../media/image8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0.png" Type="http://schemas.openxmlformats.org/officeDocument/2006/relationships/image"/><Relationship Id="rId5" Target="../media/image71.png" Type="http://schemas.openxmlformats.org/officeDocument/2006/relationships/image"/><Relationship Id="rId6" Target="../media/image72.png" Type="http://schemas.openxmlformats.org/officeDocument/2006/relationships/image"/><Relationship Id="rId7" Target="../media/image73.png" Type="http://schemas.openxmlformats.org/officeDocument/2006/relationships/image"/><Relationship Id="rId8" Target="../media/image74.png" Type="http://schemas.openxmlformats.org/officeDocument/2006/relationships/image"/><Relationship Id="rId9" Target="../media/image7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8.png" Type="http://schemas.openxmlformats.org/officeDocument/2006/relationships/image"/><Relationship Id="rId11" Target="../media/image8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2.png" Type="http://schemas.openxmlformats.org/officeDocument/2006/relationships/image"/><Relationship Id="rId5" Target="../media/image83.png" Type="http://schemas.openxmlformats.org/officeDocument/2006/relationships/image"/><Relationship Id="rId6" Target="../media/image84.png" Type="http://schemas.openxmlformats.org/officeDocument/2006/relationships/image"/><Relationship Id="rId7" Target="../media/image85.png" Type="http://schemas.openxmlformats.org/officeDocument/2006/relationships/image"/><Relationship Id="rId8" Target="../media/image86.png" Type="http://schemas.openxmlformats.org/officeDocument/2006/relationships/image"/><Relationship Id="rId9" Target="../media/image8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7.png" Type="http://schemas.openxmlformats.org/officeDocument/2006/relationships/image"/><Relationship Id="rId5" Target="../media/image38.png" Type="http://schemas.openxmlformats.org/officeDocument/2006/relationships/image"/><Relationship Id="rId6" Target="../media/image90.png" Type="http://schemas.openxmlformats.org/officeDocument/2006/relationships/image"/><Relationship Id="rId7" Target="../media/image46.png" Type="http://schemas.openxmlformats.org/officeDocument/2006/relationships/image"/><Relationship Id="rId8" Target="../media/image9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2.png" Type="http://schemas.openxmlformats.org/officeDocument/2006/relationships/image"/><Relationship Id="rId13" Target="../media/image13.png" Type="http://schemas.openxmlformats.org/officeDocument/2006/relationships/image"/><Relationship Id="rId14" Target="../media/image14.png" Type="http://schemas.openxmlformats.org/officeDocument/2006/relationships/image"/><Relationship Id="rId15" Target="../media/image15.png" Type="http://schemas.openxmlformats.org/officeDocument/2006/relationships/image"/><Relationship Id="rId16" Target="../media/image16.png" Type="http://schemas.openxmlformats.org/officeDocument/2006/relationships/image"/><Relationship Id="rId17" Target="../media/image17.png" Type="http://schemas.openxmlformats.org/officeDocument/2006/relationships/image"/><Relationship Id="rId18" Target="../media/image18.png" Type="http://schemas.openxmlformats.org/officeDocument/2006/relationships/image"/><Relationship Id="rId19" Target="../media/image19.png" Type="http://schemas.openxmlformats.org/officeDocument/2006/relationships/image"/><Relationship Id="rId2" Target="../media/image1.png" Type="http://schemas.openxmlformats.org/officeDocument/2006/relationships/image"/><Relationship Id="rId20" Target="../media/image20.png" Type="http://schemas.openxmlformats.org/officeDocument/2006/relationships/image"/><Relationship Id="rId21" Target="../media/image21.png" Type="http://schemas.openxmlformats.org/officeDocument/2006/relationships/image"/><Relationship Id="rId22" Target="../media/image22.png" Type="http://schemas.openxmlformats.org/officeDocument/2006/relationships/image"/><Relationship Id="rId23" Target="../media/image23.jpe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png" Type="http://schemas.openxmlformats.org/officeDocument/2006/relationships/image"/><Relationship Id="rId12" Target="../media/image32.png" Type="http://schemas.openxmlformats.org/officeDocument/2006/relationships/image"/><Relationship Id="rId13" Target="../media/image33.png" Type="http://schemas.openxmlformats.org/officeDocument/2006/relationships/image"/><Relationship Id="rId14" Target="../media/image34.png" Type="http://schemas.openxmlformats.org/officeDocument/2006/relationships/image"/><Relationship Id="rId15" Target="../media/image35.png" Type="http://schemas.openxmlformats.org/officeDocument/2006/relationships/image"/><Relationship Id="rId16" Target="../media/image36.png" Type="http://schemas.openxmlformats.org/officeDocument/2006/relationships/image"/><Relationship Id="rId17" Target="../media/image37.png" Type="http://schemas.openxmlformats.org/officeDocument/2006/relationships/image"/><Relationship Id="rId18" Target="../media/image38.png" Type="http://schemas.openxmlformats.org/officeDocument/2006/relationships/image"/><Relationship Id="rId19" Target="../media/image3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Relationship Id="rId7" Target="../media/image27.png" Type="http://schemas.openxmlformats.org/officeDocument/2006/relationships/image"/><Relationship Id="rId8" Target="../media/image28.pn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png" Type="http://schemas.openxmlformats.org/officeDocument/2006/relationships/image"/><Relationship Id="rId11" Target="../media/image38.png" Type="http://schemas.openxmlformats.org/officeDocument/2006/relationships/image"/><Relationship Id="rId12" Target="../media/image42.png" Type="http://schemas.openxmlformats.org/officeDocument/2006/relationships/image"/><Relationship Id="rId13" Target="../media/image43.png" Type="http://schemas.openxmlformats.org/officeDocument/2006/relationships/image"/><Relationship Id="rId14" Target="../media/image44.png" Type="http://schemas.openxmlformats.org/officeDocument/2006/relationships/image"/><Relationship Id="rId15" Target="../media/image45.png" Type="http://schemas.openxmlformats.org/officeDocument/2006/relationships/image"/><Relationship Id="rId16" Target="../media/image3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4.png" Type="http://schemas.openxmlformats.org/officeDocument/2006/relationships/image"/><Relationship Id="rId5" Target="../media/image40.png" Type="http://schemas.openxmlformats.org/officeDocument/2006/relationships/image"/><Relationship Id="rId6" Target="../media/image26.png" Type="http://schemas.openxmlformats.org/officeDocument/2006/relationships/image"/><Relationship Id="rId7" Target="../media/image28.png" Type="http://schemas.openxmlformats.org/officeDocument/2006/relationships/image"/><Relationship Id="rId8" Target="../media/image29.pn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5.png" Type="http://schemas.openxmlformats.org/officeDocument/2006/relationships/image"/><Relationship Id="rId11" Target="../media/image50.png" Type="http://schemas.openxmlformats.org/officeDocument/2006/relationships/image"/><Relationship Id="rId12" Target="../media/image5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6.png" Type="http://schemas.openxmlformats.org/officeDocument/2006/relationships/image"/><Relationship Id="rId5" Target="../media/image28.png" Type="http://schemas.openxmlformats.org/officeDocument/2006/relationships/image"/><Relationship Id="rId6" Target="../media/image47.png" Type="http://schemas.openxmlformats.org/officeDocument/2006/relationships/image"/><Relationship Id="rId7" Target="../media/image38.png" Type="http://schemas.openxmlformats.org/officeDocument/2006/relationships/image"/><Relationship Id="rId8" Target="../media/image48.png" Type="http://schemas.openxmlformats.org/officeDocument/2006/relationships/image"/><Relationship Id="rId9" Target="../media/image4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2.png" Type="http://schemas.openxmlformats.org/officeDocument/2006/relationships/image"/><Relationship Id="rId5" Target="../media/image53.png" Type="http://schemas.openxmlformats.org/officeDocument/2006/relationships/image"/><Relationship Id="rId6" Target="../media/image54.png" Type="http://schemas.openxmlformats.org/officeDocument/2006/relationships/image"/><Relationship Id="rId7" Target="../media/image55.png" Type="http://schemas.openxmlformats.org/officeDocument/2006/relationships/image"/><Relationship Id="rId8" Target="../media/image56.png" Type="http://schemas.openxmlformats.org/officeDocument/2006/relationships/image"/><Relationship Id="rId9" Target="../media/image5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4.png" Type="http://schemas.openxmlformats.org/officeDocument/2006/relationships/image"/><Relationship Id="rId5" Target="../media/image58.png" Type="http://schemas.openxmlformats.org/officeDocument/2006/relationships/image"/><Relationship Id="rId6" Target="../media/image59.png" Type="http://schemas.openxmlformats.org/officeDocument/2006/relationships/image"/><Relationship Id="rId7" Target="../media/image60.png" Type="http://schemas.openxmlformats.org/officeDocument/2006/relationships/image"/><Relationship Id="rId8" Target="../media/image61.png" Type="http://schemas.openxmlformats.org/officeDocument/2006/relationships/image"/><Relationship Id="rId9" Target="../media/image6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0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4.png" Type="http://schemas.openxmlformats.org/officeDocument/2006/relationships/image"/><Relationship Id="rId5" Target="../media/image65.png" Type="http://schemas.openxmlformats.org/officeDocument/2006/relationships/image"/><Relationship Id="rId6" Target="../media/image66.png" Type="http://schemas.openxmlformats.org/officeDocument/2006/relationships/image"/><Relationship Id="rId7" Target="../media/image67.png" Type="http://schemas.openxmlformats.org/officeDocument/2006/relationships/image"/><Relationship Id="rId8" Target="../media/image68.png" Type="http://schemas.openxmlformats.org/officeDocument/2006/relationships/image"/><Relationship Id="rId9" Target="../media/image6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C2C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556" y="-20574"/>
            <a:ext cx="17514085" cy="17514085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1706345" y="1371605"/>
            <a:ext cx="14875310" cy="7543790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7536617" y="1371605"/>
            <a:ext cx="3214765" cy="1358238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3858898" y="3170314"/>
            <a:ext cx="10570205" cy="5017977"/>
            <a:chOff x="0" y="0"/>
            <a:chExt cx="14093606" cy="669063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53463"/>
              <a:ext cx="14093606" cy="52843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767"/>
                </a:lnSpc>
              </a:pPr>
              <a:r>
                <a:rPr lang="en-US" sz="12614">
                  <a:solidFill>
                    <a:srgbClr val="9C2C44"/>
                  </a:solidFill>
                  <a:latin typeface="Nickainley"/>
                </a:rPr>
                <a:t>Regalos al paladar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572143" y="6122680"/>
              <a:ext cx="12949319" cy="482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7"/>
                </a:lnSpc>
              </a:pPr>
              <a:r>
                <a:rPr lang="en-US" sz="2162" spc="540">
                  <a:solidFill>
                    <a:srgbClr val="9C2C44"/>
                  </a:solidFill>
                  <a:latin typeface="Roboto Condensed Bold"/>
                </a:rPr>
                <a:t>PROMOCIONES DE NAVIDAD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C2C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556" y="-20574"/>
            <a:ext cx="17514085" cy="17514085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1028700" y="883515"/>
            <a:ext cx="15886793" cy="8374785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5141542" y="2792887"/>
            <a:ext cx="1137421" cy="278268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864990" y="2576950"/>
            <a:ext cx="2268224" cy="302429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8690238" y="2576950"/>
            <a:ext cx="1199191" cy="296096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3371968" y="2726731"/>
            <a:ext cx="834804" cy="278268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rcRect l="26642" t="6583" r="27057" b="5525"/>
          <a:stretch>
            <a:fillRect/>
          </a:stretch>
        </p:blipFill>
        <p:spPr>
          <a:xfrm flipH="false" flipV="false" rot="0">
            <a:off x="6974592" y="2657468"/>
            <a:ext cx="927470" cy="2918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rcRect l="35002" t="9132" r="38601" b="6963"/>
          <a:stretch>
            <a:fillRect/>
          </a:stretch>
        </p:blipFill>
        <p:spPr>
          <a:xfrm flipH="false" flipV="false" rot="0">
            <a:off x="10658405" y="6596065"/>
            <a:ext cx="849979" cy="2536098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4895335" y="6596065"/>
            <a:ext cx="1163435" cy="2536098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0">
            <a:off x="13495238" y="6563751"/>
            <a:ext cx="1178259" cy="2568413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rcRect l="0" t="0" r="0" b="0"/>
          <a:stretch>
            <a:fillRect/>
          </a:stretch>
        </p:blipFill>
        <p:spPr>
          <a:xfrm flipH="false" flipV="false" rot="0">
            <a:off x="12891191" y="2638711"/>
            <a:ext cx="1076399" cy="2889661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rcRect l="0" t="0" r="0" b="0"/>
          <a:stretch>
            <a:fillRect/>
          </a:stretch>
        </p:blipFill>
        <p:spPr>
          <a:xfrm flipH="false" flipV="false" rot="0">
            <a:off x="15018327" y="2683821"/>
            <a:ext cx="1019077" cy="2799441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rcRect l="24204" t="4515" r="24177" b="5847"/>
          <a:stretch>
            <a:fillRect/>
          </a:stretch>
        </p:blipFill>
        <p:spPr>
          <a:xfrm flipH="false" flipV="false" rot="0">
            <a:off x="1999102" y="6469929"/>
            <a:ext cx="968787" cy="2788371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rcRect l="0" t="0" r="0" b="0"/>
          <a:stretch>
            <a:fillRect/>
          </a:stretch>
        </p:blipFill>
        <p:spPr>
          <a:xfrm flipH="false" flipV="false" rot="0">
            <a:off x="7793837" y="6563751"/>
            <a:ext cx="1178259" cy="2568413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rcRect l="32631" t="0" r="27472" b="0"/>
          <a:stretch>
            <a:fillRect/>
          </a:stretch>
        </p:blipFill>
        <p:spPr>
          <a:xfrm flipH="false" flipV="false" rot="0">
            <a:off x="11029600" y="2401011"/>
            <a:ext cx="957569" cy="3200237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5500727" y="1158901"/>
            <a:ext cx="7309724" cy="878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96"/>
              </a:lnSpc>
            </a:pPr>
            <a:r>
              <a:rPr lang="en-US" sz="5140">
                <a:solidFill>
                  <a:srgbClr val="9C2C44"/>
                </a:solidFill>
                <a:latin typeface="Open Sans Extra Bold"/>
              </a:rPr>
              <a:t>ESTUCHES A LA CARTA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1970879"/>
            <a:ext cx="1588679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Estuches de 2 o 3 botellas combinados como quieras por 15 euros cada botella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253745" y="5629823"/>
            <a:ext cx="2913016" cy="840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 Bold"/>
              </a:rPr>
              <a:t>Almirez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D.O. Toro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Tinta de Toro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12 meses barrica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16117" y="5618753"/>
            <a:ext cx="1565970" cy="840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 Bold"/>
              </a:rPr>
              <a:t>Dido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D.O. Montsant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Coupage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16 meses barrica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366236" y="5629823"/>
            <a:ext cx="1786533" cy="840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 Bold"/>
              </a:rPr>
              <a:t>Parajes de Callejo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Ribera del Duero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Tinto Fino &amp; Albillo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18 meses barrica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655343" y="5604143"/>
            <a:ext cx="1565970" cy="840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 Bold"/>
              </a:rPr>
              <a:t>Cumal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V.T. Castilla León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Prieto Picudo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12 meses barrica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006386" y="7625700"/>
            <a:ext cx="1565970" cy="840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 Bold"/>
              </a:rPr>
              <a:t>Cepas Viejas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D.O. Bierzo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Mencía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10 meses barrica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567812" y="5629823"/>
            <a:ext cx="2327523" cy="840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 Bold"/>
              </a:rPr>
              <a:t>Sierra Cantabria Cuvee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D.O.Ca. Rioja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Temoranillo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12 meses barrica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658405" y="5629823"/>
            <a:ext cx="1565970" cy="840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 Bold"/>
              </a:rPr>
              <a:t>AN2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V.T. Mallorca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Coupage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13 meses barrica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704374" y="5618753"/>
            <a:ext cx="1450032" cy="840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 Bold"/>
              </a:rPr>
              <a:t>100 Montañas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V.T. Cangas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Carrasquín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8 meses barrica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568966" y="5629823"/>
            <a:ext cx="1917799" cy="840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 Bold"/>
              </a:rPr>
              <a:t>Altos de Inurrieta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D.O. Navarra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Cabernet &amp; Graciano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14 meses barrica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028707" y="7625700"/>
            <a:ext cx="1626096" cy="840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 Bold"/>
              </a:rPr>
              <a:t>Albarei Carballo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D.O. Rías Baixas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Albariño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4 meses barrica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999481" y="7625700"/>
            <a:ext cx="1571327" cy="840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 Bold"/>
              </a:rPr>
              <a:t>Riscal Limousin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D.O. Rueda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Verdejo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8 meses barrica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483264" y="7625700"/>
            <a:ext cx="1905298" cy="840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 Bold"/>
              </a:rPr>
              <a:t>Gramona La Cuvee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Corpinnat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Coupage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30 meses rima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4598711" y="7625700"/>
            <a:ext cx="2054870" cy="840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 Bold"/>
              </a:rPr>
              <a:t>Albet i Noya Brut 21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D.O. Penedés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Chardonnay, Parellada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24 meses rima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C2C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556" y="-20574"/>
            <a:ext cx="17514085" cy="17514085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1028700" y="883515"/>
            <a:ext cx="15886793" cy="8374785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6952177" y="2958450"/>
            <a:ext cx="972302" cy="324100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24825" t="0" r="14360" b="6875"/>
          <a:stretch>
            <a:fillRect/>
          </a:stretch>
        </p:blipFill>
        <p:spPr>
          <a:xfrm flipH="false" flipV="false" rot="0">
            <a:off x="8806506" y="2883927"/>
            <a:ext cx="1061893" cy="331553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3005875" y="2830130"/>
            <a:ext cx="1545679" cy="3369327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6275" t="0" r="14385" b="0"/>
          <a:stretch>
            <a:fillRect/>
          </a:stretch>
        </p:blipFill>
        <p:spPr>
          <a:xfrm flipH="false" flipV="false" rot="0">
            <a:off x="5086212" y="2921189"/>
            <a:ext cx="1154136" cy="331553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rcRect l="24386" t="0" r="29890" b="7534"/>
          <a:stretch>
            <a:fillRect/>
          </a:stretch>
        </p:blipFill>
        <p:spPr>
          <a:xfrm flipH="false" flipV="false" rot="0">
            <a:off x="1454533" y="2551269"/>
            <a:ext cx="1099525" cy="3685449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rcRect l="36190" t="11203" r="35133" b="8528"/>
          <a:stretch>
            <a:fillRect/>
          </a:stretch>
        </p:blipFill>
        <p:spPr>
          <a:xfrm flipH="false" flipV="false" rot="0">
            <a:off x="14923742" y="2958450"/>
            <a:ext cx="1208247" cy="3382033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rcRect l="34757" t="2934" r="33590" b="3963"/>
          <a:stretch>
            <a:fillRect/>
          </a:stretch>
        </p:blipFill>
        <p:spPr>
          <a:xfrm flipH="false" flipV="false" rot="0">
            <a:off x="12993391" y="2830130"/>
            <a:ext cx="1193416" cy="3510354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0">
            <a:off x="10699165" y="2830130"/>
            <a:ext cx="1303578" cy="3476209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5500727" y="1158901"/>
            <a:ext cx="7309724" cy="878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96"/>
              </a:lnSpc>
            </a:pPr>
            <a:r>
              <a:rPr lang="en-US" sz="5140">
                <a:solidFill>
                  <a:srgbClr val="9C2C44"/>
                </a:solidFill>
                <a:latin typeface="Open Sans Extra Bold"/>
              </a:rPr>
              <a:t>ESTUCHES A LA CARTA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1970879"/>
            <a:ext cx="1588679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Estuches de 2 o 3 botellas combinados como quieras por 30 euros cada botella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206772" y="6472824"/>
            <a:ext cx="2913016" cy="840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 Bold"/>
              </a:rPr>
              <a:t>Victorino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D.O. Toro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Tinta de Toro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18 meses barrica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16117" y="6487434"/>
            <a:ext cx="1565970" cy="840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 Bold"/>
              </a:rPr>
              <a:t>Tares P3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D.O. Bierzo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Mencía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16 meses barrica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506849" y="6472824"/>
            <a:ext cx="1565970" cy="840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 Bold"/>
              </a:rPr>
              <a:t>Corimbo I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Ribera del Duero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Tinta del País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16 meses barrica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55343" y="6472824"/>
            <a:ext cx="1565970" cy="840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 Bold"/>
              </a:rPr>
              <a:t>El Puntido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D.O.Ca. Rioja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Tempranillo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16 meses barrica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782087" y="6472824"/>
            <a:ext cx="1993255" cy="840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 Bold"/>
              </a:rPr>
              <a:t>Riscal Gran Reserva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D.O.Ca. Rioja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Coupage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24 meses barrica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376725" y="6472824"/>
            <a:ext cx="1948458" cy="840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 Bold"/>
              </a:rPr>
              <a:t>Las Gravas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D.O. Jumilla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Monastrell, Garnacha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15 meses barrica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425619" y="6487434"/>
            <a:ext cx="2007543" cy="840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 Bold"/>
              </a:rPr>
              <a:t>Gramona III Lustros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Corpinnat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Xarelo, Macabeo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80 meses en rima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715190" y="6487434"/>
            <a:ext cx="1625352" cy="840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 Bold"/>
              </a:rPr>
              <a:t>Castellane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Champagne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Coupage</a:t>
            </a:r>
          </a:p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000000"/>
                </a:solidFill>
                <a:latin typeface="Open Sans Light"/>
              </a:rPr>
              <a:t>24 meses en rima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C2C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556" y="-20574"/>
            <a:ext cx="17514085" cy="17514085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963381" y="883515"/>
            <a:ext cx="15886793" cy="8374785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13950" r="0" b="18097"/>
          <a:stretch>
            <a:fillRect/>
          </a:stretch>
        </p:blipFill>
        <p:spPr>
          <a:xfrm flipH="false" flipV="false" rot="0">
            <a:off x="1545940" y="1645846"/>
            <a:ext cx="4493328" cy="321402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8746" t="6222" r="4739" b="12960"/>
          <a:stretch>
            <a:fillRect/>
          </a:stretch>
        </p:blipFill>
        <p:spPr>
          <a:xfrm flipH="false" flipV="false" rot="0">
            <a:off x="7480154" y="1859150"/>
            <a:ext cx="2983886" cy="2787413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8768" t="20258" r="4717" b="22557"/>
          <a:stretch>
            <a:fillRect/>
          </a:stretch>
        </p:blipFill>
        <p:spPr>
          <a:xfrm flipH="false" flipV="false" rot="0">
            <a:off x="12652893" y="1859150"/>
            <a:ext cx="3964640" cy="262052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23663" r="0" b="15530"/>
          <a:stretch>
            <a:fillRect/>
          </a:stretch>
        </p:blipFill>
        <p:spPr>
          <a:xfrm flipH="false" flipV="false" rot="0">
            <a:off x="1028700" y="6301364"/>
            <a:ext cx="4333640" cy="263513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rcRect l="0" t="20454" r="0" b="18403"/>
          <a:stretch>
            <a:fillRect/>
          </a:stretch>
        </p:blipFill>
        <p:spPr>
          <a:xfrm flipH="false" flipV="false" rot="0">
            <a:off x="8635221" y="6150168"/>
            <a:ext cx="4557185" cy="2786326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2652893" y="4735973"/>
            <a:ext cx="4197280" cy="1696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Estuche 2 botellas 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Aceite de Oliva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Aubocassa &amp; L'Amo</a:t>
            </a:r>
          </a:p>
          <a:p>
            <a:pPr algn="ctr">
              <a:lnSpc>
                <a:spcPts val="4060"/>
              </a:lnSpc>
            </a:pPr>
            <a:r>
              <a:rPr lang="en-US" sz="2300">
                <a:solidFill>
                  <a:srgbClr val="9C2C44"/>
                </a:solidFill>
                <a:latin typeface="Open Sans Light"/>
              </a:rPr>
              <a:t>27,72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862495" y="6840359"/>
            <a:ext cx="3987678" cy="1696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Cofre Medias Piezas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Extrem Ibérico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Salchichón, lomo, chorizo </a:t>
            </a:r>
          </a:p>
          <a:p>
            <a:pPr algn="ctr">
              <a:lnSpc>
                <a:spcPts val="4060"/>
              </a:lnSpc>
            </a:pPr>
            <a:r>
              <a:rPr lang="en-US" sz="2300">
                <a:solidFill>
                  <a:srgbClr val="9C2C44"/>
                </a:solidFill>
                <a:latin typeface="Open Sans Light"/>
              </a:rPr>
              <a:t>54,00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522905" y="942975"/>
            <a:ext cx="4898383" cy="7900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69"/>
              </a:lnSpc>
            </a:pPr>
            <a:r>
              <a:rPr lang="en-US" sz="4621">
                <a:solidFill>
                  <a:srgbClr val="9C2C44"/>
                </a:solidFill>
                <a:latin typeface="Open Sans Extra Bold"/>
              </a:rPr>
              <a:t>OTROS REGALOS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45940" y="4812243"/>
            <a:ext cx="4197280" cy="1296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Baúl Surtido Especial 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Turrones Pablo Garrigós </a:t>
            </a:r>
          </a:p>
          <a:p>
            <a:pPr algn="ctr">
              <a:lnSpc>
                <a:spcPts val="4060"/>
              </a:lnSpc>
            </a:pPr>
            <a:r>
              <a:rPr lang="en-US" sz="2300">
                <a:solidFill>
                  <a:srgbClr val="9C2C44"/>
                </a:solidFill>
                <a:latin typeface="Open Sans Light"/>
              </a:rPr>
              <a:t>99,85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537220" y="4735973"/>
            <a:ext cx="4197280" cy="1296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Lote "Botellero" 5 Conservas Serrats</a:t>
            </a:r>
          </a:p>
          <a:p>
            <a:pPr algn="ctr">
              <a:lnSpc>
                <a:spcPts val="4060"/>
              </a:lnSpc>
            </a:pPr>
            <a:r>
              <a:rPr lang="en-US" sz="2300">
                <a:solidFill>
                  <a:srgbClr val="9C2C44"/>
                </a:solidFill>
                <a:latin typeface="Open Sans Light"/>
              </a:rPr>
              <a:t>23,85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500966" y="7040384"/>
            <a:ext cx="4043878" cy="1696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Paleta Cebo Campo Ibérico D.O. Extremadura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5 kg aprox</a:t>
            </a:r>
          </a:p>
          <a:p>
            <a:pPr algn="ctr">
              <a:lnSpc>
                <a:spcPts val="4060"/>
              </a:lnSpc>
            </a:pPr>
            <a:r>
              <a:rPr lang="en-US" sz="2300">
                <a:solidFill>
                  <a:srgbClr val="9C2C44"/>
                </a:solidFill>
                <a:latin typeface="Open Sans Light"/>
              </a:rPr>
              <a:t>82,00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C2C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556" y="-20574"/>
            <a:ext cx="17514085" cy="17514085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1706345" y="1371605"/>
            <a:ext cx="14875310" cy="7543790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3525933" y="2040478"/>
            <a:ext cx="11562491" cy="4885152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7279308" y="6887530"/>
            <a:ext cx="4055741" cy="168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0"/>
              </a:lnSpc>
            </a:pPr>
            <a:r>
              <a:rPr lang="en-US" sz="2554">
                <a:solidFill>
                  <a:srgbClr val="9C2C44"/>
                </a:solidFill>
                <a:latin typeface="Roboto Bold"/>
              </a:rPr>
              <a:t>rubenrionda@mosela.es</a:t>
            </a:r>
          </a:p>
          <a:p>
            <a:pPr algn="ctr">
              <a:lnSpc>
                <a:spcPts val="3320"/>
              </a:lnSpc>
            </a:pPr>
            <a:r>
              <a:rPr lang="en-US" sz="2554">
                <a:solidFill>
                  <a:srgbClr val="9C2C44"/>
                </a:solidFill>
                <a:latin typeface="Roboto Bold"/>
              </a:rPr>
              <a:t>985091509</a:t>
            </a:r>
          </a:p>
          <a:p>
            <a:pPr algn="ctr">
              <a:lnSpc>
                <a:spcPts val="3320"/>
              </a:lnSpc>
            </a:pPr>
            <a:r>
              <a:rPr lang="en-US" sz="2554">
                <a:solidFill>
                  <a:srgbClr val="9C2C44"/>
                </a:solidFill>
                <a:latin typeface="Roboto Bold"/>
              </a:rPr>
              <a:t>Polígono de Asipo</a:t>
            </a:r>
          </a:p>
          <a:p>
            <a:pPr algn="ctr">
              <a:lnSpc>
                <a:spcPts val="3320"/>
              </a:lnSpc>
            </a:pPr>
            <a:r>
              <a:rPr lang="en-US" sz="2554">
                <a:solidFill>
                  <a:srgbClr val="9C2C44"/>
                </a:solidFill>
                <a:latin typeface="Roboto Bold"/>
              </a:rPr>
              <a:t>ASTURIAS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C2C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556" y="-20574"/>
            <a:ext cx="17514085" cy="17514085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1317421" y="1028700"/>
            <a:ext cx="15562003" cy="8229600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4848930" y="895350"/>
            <a:ext cx="8590141" cy="1196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68"/>
              </a:lnSpc>
            </a:pPr>
            <a:r>
              <a:rPr lang="en-US" sz="6977">
                <a:solidFill>
                  <a:srgbClr val="9C2C44"/>
                </a:solidFill>
                <a:latin typeface="Open Sans Extra Bold"/>
              </a:rPr>
              <a:t>LOTES DE NAVIDAD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993808" y="2133097"/>
            <a:ext cx="14321582" cy="6990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8"/>
              </a:lnSpc>
            </a:pPr>
            <a:r>
              <a:rPr lang="en-US" sz="2677">
                <a:solidFill>
                  <a:srgbClr val="000000"/>
                </a:solidFill>
                <a:latin typeface="Open Sans"/>
              </a:rPr>
              <a:t>Presupuestos a medida:</a:t>
            </a:r>
          </a:p>
          <a:p>
            <a:pPr algn="ctr">
              <a:lnSpc>
                <a:spcPts val="3748"/>
              </a:lnSpc>
            </a:pPr>
          </a:p>
          <a:p>
            <a:pPr algn="ctr">
              <a:lnSpc>
                <a:spcPts val="3748"/>
              </a:lnSpc>
            </a:pPr>
            <a:r>
              <a:rPr lang="en-US" sz="2677">
                <a:solidFill>
                  <a:srgbClr val="000000"/>
                </a:solidFill>
                <a:latin typeface="Open Sans"/>
              </a:rPr>
              <a:t>Dínos qué productos quieres o cuál es tu presupuesto y te preparamos </a:t>
            </a:r>
          </a:p>
          <a:p>
            <a:pPr algn="ctr">
              <a:lnSpc>
                <a:spcPts val="3748"/>
              </a:lnSpc>
            </a:pPr>
            <a:r>
              <a:rPr lang="en-US" sz="2677">
                <a:solidFill>
                  <a:srgbClr val="000000"/>
                </a:solidFill>
                <a:latin typeface="Open Sans"/>
              </a:rPr>
              <a:t>propuestas personalizadas según tus requisitos</a:t>
            </a:r>
          </a:p>
          <a:p>
            <a:pPr algn="ctr">
              <a:lnSpc>
                <a:spcPts val="3748"/>
              </a:lnSpc>
            </a:pPr>
          </a:p>
          <a:p>
            <a:pPr algn="ctr">
              <a:lnSpc>
                <a:spcPts val="3748"/>
              </a:lnSpc>
            </a:pPr>
            <a:r>
              <a:rPr lang="en-US" sz="2677">
                <a:solidFill>
                  <a:srgbClr val="000000"/>
                </a:solidFill>
                <a:latin typeface="Open Sans"/>
              </a:rPr>
              <a:t>Trabajamos con más de 5.000 referencias de vino de todas las denominaciones españolas, </a:t>
            </a:r>
          </a:p>
          <a:p>
            <a:pPr algn="ctr">
              <a:lnSpc>
                <a:spcPts val="3748"/>
              </a:lnSpc>
            </a:pPr>
            <a:r>
              <a:rPr lang="en-US" sz="2677">
                <a:solidFill>
                  <a:srgbClr val="000000"/>
                </a:solidFill>
                <a:latin typeface="Open Sans"/>
              </a:rPr>
              <a:t>junto con destacados vinos de importación y destilados premium</a:t>
            </a:r>
          </a:p>
          <a:p>
            <a:pPr algn="ctr">
              <a:lnSpc>
                <a:spcPts val="3748"/>
              </a:lnSpc>
            </a:pPr>
          </a:p>
          <a:p>
            <a:pPr algn="ctr">
              <a:lnSpc>
                <a:spcPts val="3748"/>
              </a:lnSpc>
            </a:pPr>
            <a:r>
              <a:rPr lang="en-US" sz="2677">
                <a:solidFill>
                  <a:srgbClr val="000000"/>
                </a:solidFill>
                <a:latin typeface="Open Sans"/>
              </a:rPr>
              <a:t>Somos distribuidores exclusivos de marcas de productos delicatessen de todo tipo:</a:t>
            </a:r>
          </a:p>
          <a:p>
            <a:pPr algn="ctr">
              <a:lnSpc>
                <a:spcPts val="3748"/>
              </a:lnSpc>
            </a:pPr>
            <a:r>
              <a:rPr lang="en-US" sz="2677">
                <a:solidFill>
                  <a:srgbClr val="000000"/>
                </a:solidFill>
                <a:latin typeface="Open Sans"/>
              </a:rPr>
              <a:t>jamón, embutido, turrón, conservas, paté, chocolates...</a:t>
            </a:r>
          </a:p>
          <a:p>
            <a:pPr algn="ctr">
              <a:lnSpc>
                <a:spcPts val="3748"/>
              </a:lnSpc>
            </a:pPr>
          </a:p>
          <a:p>
            <a:pPr algn="ctr">
              <a:lnSpc>
                <a:spcPts val="3748"/>
              </a:lnSpc>
            </a:pPr>
            <a:r>
              <a:rPr lang="en-US" sz="2677">
                <a:solidFill>
                  <a:srgbClr val="000000"/>
                </a:solidFill>
                <a:latin typeface="Open Sans"/>
              </a:rPr>
              <a:t>Entrega garantizada en Asturias en la sede de la empresa, </a:t>
            </a:r>
          </a:p>
          <a:p>
            <a:pPr algn="ctr">
              <a:lnSpc>
                <a:spcPts val="3748"/>
              </a:lnSpc>
            </a:pPr>
            <a:r>
              <a:rPr lang="en-US" sz="2677">
                <a:solidFill>
                  <a:srgbClr val="000000"/>
                </a:solidFill>
                <a:latin typeface="Open Sans"/>
              </a:rPr>
              <a:t>consulta para regalos y entregas a domicilio</a:t>
            </a:r>
          </a:p>
          <a:p>
            <a:pPr algn="ctr">
              <a:lnSpc>
                <a:spcPts val="3748"/>
              </a:lnSpc>
            </a:pPr>
          </a:p>
          <a:p>
            <a:pPr algn="ctr">
              <a:lnSpc>
                <a:spcPts val="3748"/>
              </a:lnSpc>
            </a:pPr>
            <a:r>
              <a:rPr lang="en-US" sz="2677">
                <a:solidFill>
                  <a:srgbClr val="000000"/>
                </a:solidFill>
                <a:latin typeface="Open Sans Bold"/>
              </a:rPr>
              <a:t>Precios IVA NO incluido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C2C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556" y="-20574"/>
            <a:ext cx="17514085" cy="17514085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1028700" y="883515"/>
            <a:ext cx="15886793" cy="8374785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35816" r="0" b="36935"/>
          <a:stretch>
            <a:fillRect/>
          </a:stretch>
        </p:blipFill>
        <p:spPr>
          <a:xfrm flipH="false" flipV="false" rot="0">
            <a:off x="7215962" y="2785723"/>
            <a:ext cx="3242632" cy="88355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0458594" y="4035947"/>
            <a:ext cx="2946162" cy="127421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8165" t="30482" r="5987" b="29938"/>
          <a:stretch>
            <a:fillRect/>
          </a:stretch>
        </p:blipFill>
        <p:spPr>
          <a:xfrm flipH="false" flipV="false" rot="0">
            <a:off x="13791592" y="5739898"/>
            <a:ext cx="2630887" cy="121293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21716" r="0" b="20045"/>
          <a:stretch>
            <a:fillRect/>
          </a:stretch>
        </p:blipFill>
        <p:spPr>
          <a:xfrm flipH="false" flipV="false" rot="0">
            <a:off x="4577366" y="7570176"/>
            <a:ext cx="2515977" cy="823294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rcRect l="8609" t="27369" r="17219" b="31230"/>
          <a:stretch>
            <a:fillRect/>
          </a:stretch>
        </p:blipFill>
        <p:spPr>
          <a:xfrm flipH="false" flipV="false" rot="0">
            <a:off x="2033000" y="5973113"/>
            <a:ext cx="2308378" cy="1157042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rcRect l="16833" t="15742" r="13320" b="21835"/>
          <a:stretch>
            <a:fillRect/>
          </a:stretch>
        </p:blipFill>
        <p:spPr>
          <a:xfrm flipH="false" flipV="false" rot="0">
            <a:off x="2194732" y="2367465"/>
            <a:ext cx="1866915" cy="1668482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8066701" y="7187578"/>
            <a:ext cx="1588490" cy="158849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0">
            <a:off x="2191558" y="4237593"/>
            <a:ext cx="1870089" cy="1502305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rcRect l="0" t="0" r="0" b="0"/>
          <a:stretch>
            <a:fillRect/>
          </a:stretch>
        </p:blipFill>
        <p:spPr>
          <a:xfrm flipH="false" flipV="false" rot="0">
            <a:off x="4524940" y="2785723"/>
            <a:ext cx="2557071" cy="1278535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rcRect l="15379" t="6593" r="15013" b="5505"/>
          <a:stretch>
            <a:fillRect/>
          </a:stretch>
        </p:blipFill>
        <p:spPr>
          <a:xfrm flipH="false" flipV="false" rot="0">
            <a:off x="7725712" y="4021763"/>
            <a:ext cx="2223132" cy="1426011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rcRect l="0" t="0" r="0" b="0"/>
          <a:stretch>
            <a:fillRect/>
          </a:stretch>
        </p:blipFill>
        <p:spPr>
          <a:xfrm flipH="false" flipV="false" rot="0">
            <a:off x="1849439" y="7570176"/>
            <a:ext cx="2675502" cy="931471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rcRect l="0" t="6041" r="0" b="9132"/>
          <a:stretch>
            <a:fillRect/>
          </a:stretch>
        </p:blipFill>
        <p:spPr>
          <a:xfrm flipH="false" flipV="false" rot="0">
            <a:off x="7773048" y="5447774"/>
            <a:ext cx="2175796" cy="1384229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rcRect l="0" t="0" r="0" b="0"/>
          <a:stretch>
            <a:fillRect/>
          </a:stretch>
        </p:blipFill>
        <p:spPr>
          <a:xfrm flipH="false" flipV="false" rot="0">
            <a:off x="4973862" y="4237593"/>
            <a:ext cx="1659227" cy="1659227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7"/>
          <a:srcRect l="15897" t="19658" r="16293" b="23061"/>
          <a:stretch>
            <a:fillRect/>
          </a:stretch>
        </p:blipFill>
        <p:spPr>
          <a:xfrm flipH="false" flipV="false" rot="0">
            <a:off x="4577366" y="5946992"/>
            <a:ext cx="2452219" cy="1294674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8"/>
          <a:srcRect l="0" t="0" r="0" b="0"/>
          <a:stretch>
            <a:fillRect/>
          </a:stretch>
        </p:blipFill>
        <p:spPr>
          <a:xfrm flipH="false" flipV="false" rot="0">
            <a:off x="10458594" y="2367465"/>
            <a:ext cx="2862954" cy="1610412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9"/>
          <a:srcRect l="0" t="0" r="0" b="0"/>
          <a:stretch>
            <a:fillRect/>
          </a:stretch>
        </p:blipFill>
        <p:spPr>
          <a:xfrm flipH="false" flipV="false" rot="0">
            <a:off x="10458594" y="5896820"/>
            <a:ext cx="2898002" cy="917701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20"/>
          <a:srcRect l="0" t="0" r="0" b="0"/>
          <a:stretch>
            <a:fillRect/>
          </a:stretch>
        </p:blipFill>
        <p:spPr>
          <a:xfrm flipH="false" flipV="false" rot="0">
            <a:off x="10896738" y="7021179"/>
            <a:ext cx="1986667" cy="1754889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21"/>
          <a:srcRect l="7176" t="10703" r="7535" b="12891"/>
          <a:stretch>
            <a:fillRect/>
          </a:stretch>
        </p:blipFill>
        <p:spPr>
          <a:xfrm flipH="false" flipV="false" rot="0">
            <a:off x="13585673" y="7130156"/>
            <a:ext cx="2836806" cy="1482454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22"/>
          <a:srcRect l="0" t="0" r="0" b="0"/>
          <a:stretch>
            <a:fillRect/>
          </a:stretch>
        </p:blipFill>
        <p:spPr>
          <a:xfrm flipH="false" flipV="false" rot="0">
            <a:off x="13583353" y="2682419"/>
            <a:ext cx="2839126" cy="1090162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23"/>
          <a:srcRect l="18311" t="0" r="18842" b="6838"/>
          <a:stretch>
            <a:fillRect/>
          </a:stretch>
        </p:blipFill>
        <p:spPr>
          <a:xfrm flipH="false" flipV="false" rot="0">
            <a:off x="14003728" y="4021763"/>
            <a:ext cx="2206614" cy="1627329"/>
          </a:xfrm>
          <a:prstGeom prst="rect">
            <a:avLst/>
          </a:prstGeom>
        </p:spPr>
      </p:pic>
      <p:sp>
        <p:nvSpPr>
          <p:cNvPr name="TextBox 24" id="24"/>
          <p:cNvSpPr txBox="true"/>
          <p:nvPr/>
        </p:nvSpPr>
        <p:spPr>
          <a:xfrm rot="0">
            <a:off x="2251364" y="1486298"/>
            <a:ext cx="14011939" cy="881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19"/>
              </a:lnSpc>
            </a:pPr>
            <a:r>
              <a:rPr lang="en-US" sz="5156">
                <a:solidFill>
                  <a:srgbClr val="9C2C44"/>
                </a:solidFill>
                <a:latin typeface="Open Sans Extra Bold"/>
              </a:rPr>
              <a:t>ALGUNOS DE NUESTROS COLABORADORES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C2C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556" y="-20574"/>
            <a:ext cx="17514085" cy="17514085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1028700" y="883515"/>
            <a:ext cx="15886793" cy="8374785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15459" t="0" r="13060" b="0"/>
          <a:stretch>
            <a:fillRect/>
          </a:stretch>
        </p:blipFill>
        <p:spPr>
          <a:xfrm flipH="false" flipV="false" rot="0">
            <a:off x="2603421" y="2693696"/>
            <a:ext cx="2126792" cy="297537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29783" t="0" r="27353" b="5294"/>
          <a:stretch>
            <a:fillRect/>
          </a:stretch>
        </p:blipFill>
        <p:spPr>
          <a:xfrm flipH="false" flipV="false" rot="0">
            <a:off x="3666817" y="2739960"/>
            <a:ext cx="863347" cy="286128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2565102" y="2869628"/>
            <a:ext cx="739554" cy="279944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3181985" y="2868654"/>
            <a:ext cx="767946" cy="2625457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rcRect l="9435" t="19765" r="9435" b="17456"/>
          <a:stretch>
            <a:fillRect/>
          </a:stretch>
        </p:blipFill>
        <p:spPr>
          <a:xfrm flipH="false" flipV="false" rot="0">
            <a:off x="3528623" y="4524482"/>
            <a:ext cx="1590219" cy="123052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rcRect l="13230" t="0" r="9158" b="0"/>
          <a:stretch>
            <a:fillRect/>
          </a:stretch>
        </p:blipFill>
        <p:spPr>
          <a:xfrm flipH="false" flipV="false" rot="0">
            <a:off x="4595207" y="4181382"/>
            <a:ext cx="923332" cy="1189688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rcRect l="25520" t="25299" r="21164" b="20915"/>
          <a:stretch>
            <a:fillRect/>
          </a:stretch>
        </p:blipFill>
        <p:spPr>
          <a:xfrm flipH="false" flipV="false" rot="0">
            <a:off x="5056873" y="4256555"/>
            <a:ext cx="1066368" cy="1344693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rcRect l="4772" t="26481" r="2651" b="23763"/>
          <a:stretch>
            <a:fillRect/>
          </a:stretch>
        </p:blipFill>
        <p:spPr>
          <a:xfrm flipH="false" flipV="false" rot="0">
            <a:off x="2919290" y="4951478"/>
            <a:ext cx="1495054" cy="803526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rcRect l="0" t="32141" r="0" b="26934"/>
          <a:stretch>
            <a:fillRect/>
          </a:stretch>
        </p:blipFill>
        <p:spPr>
          <a:xfrm flipH="false" flipV="false" rot="0">
            <a:off x="3304656" y="4961982"/>
            <a:ext cx="1290552" cy="793022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rcRect l="37499" t="4158" r="38586" b="2595"/>
          <a:stretch>
            <a:fillRect/>
          </a:stretch>
        </p:blipFill>
        <p:spPr>
          <a:xfrm flipH="false" flipV="false" rot="0">
            <a:off x="2347776" y="3800974"/>
            <a:ext cx="434652" cy="1774594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rcRect l="9426" t="29907" r="8079" b="27381"/>
          <a:stretch>
            <a:fillRect/>
          </a:stretch>
        </p:blipFill>
        <p:spPr>
          <a:xfrm flipH="false" flipV="false" rot="0">
            <a:off x="4730212" y="5251873"/>
            <a:ext cx="674789" cy="349375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4"/>
          <a:srcRect l="15459" t="0" r="13060" b="0"/>
          <a:stretch>
            <a:fillRect/>
          </a:stretch>
        </p:blipFill>
        <p:spPr>
          <a:xfrm flipH="false" flipV="false" rot="0">
            <a:off x="10621356" y="2682918"/>
            <a:ext cx="2126792" cy="2975372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5"/>
          <a:srcRect l="24204" t="4515" r="24177" b="5847"/>
          <a:stretch>
            <a:fillRect/>
          </a:stretch>
        </p:blipFill>
        <p:spPr>
          <a:xfrm flipH="false" flipV="false" rot="0">
            <a:off x="10136962" y="2880697"/>
            <a:ext cx="968787" cy="2788371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6"/>
          <a:srcRect l="20659" t="0" r="22687" b="0"/>
          <a:stretch>
            <a:fillRect/>
          </a:stretch>
        </p:blipFill>
        <p:spPr>
          <a:xfrm flipH="false" flipV="false" rot="0">
            <a:off x="11288217" y="3063870"/>
            <a:ext cx="695595" cy="2683728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8"/>
          <a:srcRect l="9435" t="19765" r="9435" b="17456"/>
          <a:stretch>
            <a:fillRect/>
          </a:stretch>
        </p:blipFill>
        <p:spPr>
          <a:xfrm flipH="false" flipV="false" rot="0">
            <a:off x="10889642" y="4528239"/>
            <a:ext cx="1590219" cy="1230523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7"/>
          <a:srcRect l="0" t="0" r="0" b="0"/>
          <a:stretch>
            <a:fillRect/>
          </a:stretch>
        </p:blipFill>
        <p:spPr>
          <a:xfrm flipH="false" flipV="false" rot="0">
            <a:off x="10227686" y="3303812"/>
            <a:ext cx="1756126" cy="2768918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8"/>
          <a:srcRect l="8746" t="6222" r="4739" b="12960"/>
          <a:stretch>
            <a:fillRect/>
          </a:stretch>
        </p:blipFill>
        <p:spPr>
          <a:xfrm flipH="false" flipV="false" rot="0">
            <a:off x="11684751" y="4451796"/>
            <a:ext cx="1480918" cy="1383408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9"/>
          <a:srcRect l="0" t="0" r="0" b="0"/>
          <a:stretch>
            <a:fillRect/>
          </a:stretch>
        </p:blipFill>
        <p:spPr>
          <a:xfrm flipH="false" flipV="false" rot="0">
            <a:off x="9575493" y="3063870"/>
            <a:ext cx="679178" cy="2537378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5218469" y="1158901"/>
            <a:ext cx="7874240" cy="878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96"/>
              </a:lnSpc>
            </a:pPr>
            <a:r>
              <a:rPr lang="en-US" sz="5140">
                <a:solidFill>
                  <a:srgbClr val="9C2C44"/>
                </a:solidFill>
                <a:latin typeface="Open Sans Extra Bold"/>
              </a:rPr>
              <a:t>NUESTRAS PROPUESTAS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8700" y="1980404"/>
            <a:ext cx="15886793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Recuerda que puedes pedirnos tu presupuesto personalizado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16335" y="5783579"/>
            <a:ext cx="5768429" cy="3474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1 botella vino tinto Rioja Solarce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1 botella vino blanco Antonio Montero Colleita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1 botella cava Albet i Noya Petit Albet Brut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1 botella Aceite de Oliva Virgen Extra Hermida 250 ml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Turrón Jijona 250 gr Seleqta de Pablo Garrigós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Turrón Alicante 250 gr Seleqta de Pablo Garrigós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Rocas de Chocolate del Retiro da Costiña 130 gr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1 sobre loncheado lomo ibérico 80 gr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1 sobre loncheado salchichón ibérico 80 gr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1 sobre loncheado chorizo ibérico 80 gr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Paté ibérico trufa negra Zubia 78 gr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Paté ibérico Pedro Ximenez Zubia 78 gr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Lata ventresca de atún Serrats 120 gr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Lata Sardinillas en Aceite 120 gr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133170" y="3592377"/>
            <a:ext cx="851595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9"/>
              </a:lnSpc>
            </a:pPr>
            <a:r>
              <a:rPr lang="en-US" sz="3399">
                <a:solidFill>
                  <a:srgbClr val="9C2C44"/>
                </a:solidFill>
                <a:latin typeface="Open Sans Light Bold"/>
              </a:rPr>
              <a:t>49 €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290675" y="6013131"/>
            <a:ext cx="6278291" cy="1493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1 botella vino tinto Cepas Viejas de Dominio de Tares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1 botella vino blanco Marqués de Riscal verdejo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1 botella cava Albet i Noya Efecte Brut Reserva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Rocas de Chocolate del Retiro da Costiña 130 gr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1 media pieza Salchichón Ibérico Cular D.O. Extremadura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1 Lote "Botellero" 5 conservas Serrats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717371" y="3716562"/>
            <a:ext cx="851595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9"/>
              </a:lnSpc>
            </a:pPr>
            <a:r>
              <a:rPr lang="en-US" sz="3399">
                <a:solidFill>
                  <a:srgbClr val="9C2C44"/>
                </a:solidFill>
                <a:latin typeface="Open Sans Light Bold"/>
              </a:rPr>
              <a:t>60 €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C2C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556" y="-20574"/>
            <a:ext cx="17514085" cy="17514085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1028700" y="883515"/>
            <a:ext cx="15886793" cy="8374785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15459" t="0" r="13060" b="0"/>
          <a:stretch>
            <a:fillRect/>
          </a:stretch>
        </p:blipFill>
        <p:spPr>
          <a:xfrm flipH="false" flipV="false" rot="0">
            <a:off x="2603421" y="2693696"/>
            <a:ext cx="2126792" cy="297537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17159" t="0" r="11785" b="0"/>
          <a:stretch>
            <a:fillRect/>
          </a:stretch>
        </p:blipFill>
        <p:spPr>
          <a:xfrm flipH="false" flipV="false" rot="0">
            <a:off x="3268279" y="2897141"/>
            <a:ext cx="797075" cy="2744414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2565102" y="2869628"/>
            <a:ext cx="739554" cy="279944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rcRect l="17159" t="0" r="11785" b="0"/>
          <a:stretch>
            <a:fillRect/>
          </a:stretch>
        </p:blipFill>
        <p:spPr>
          <a:xfrm flipH="false" flipV="false" rot="0">
            <a:off x="3716352" y="2897141"/>
            <a:ext cx="768397" cy="264567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rcRect l="9435" t="19765" r="9435" b="17456"/>
          <a:stretch>
            <a:fillRect/>
          </a:stretch>
        </p:blipFill>
        <p:spPr>
          <a:xfrm flipH="false" flipV="false" rot="0">
            <a:off x="3528623" y="4524482"/>
            <a:ext cx="1590219" cy="123052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rcRect l="13230" t="0" r="9158" b="0"/>
          <a:stretch>
            <a:fillRect/>
          </a:stretch>
        </p:blipFill>
        <p:spPr>
          <a:xfrm flipH="false" flipV="false" rot="0">
            <a:off x="4595207" y="4181382"/>
            <a:ext cx="923332" cy="1189688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rcRect l="25520" t="25299" r="21164" b="20915"/>
          <a:stretch>
            <a:fillRect/>
          </a:stretch>
        </p:blipFill>
        <p:spPr>
          <a:xfrm flipH="false" flipV="false" rot="0">
            <a:off x="5056873" y="4256555"/>
            <a:ext cx="1066368" cy="1344693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rcRect l="15459" t="0" r="13060" b="0"/>
          <a:stretch>
            <a:fillRect/>
          </a:stretch>
        </p:blipFill>
        <p:spPr>
          <a:xfrm flipH="false" flipV="false" rot="0">
            <a:off x="10621356" y="2682918"/>
            <a:ext cx="2126792" cy="2975372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rcRect l="30513" t="7798" r="26410" b="12225"/>
          <a:stretch>
            <a:fillRect/>
          </a:stretch>
        </p:blipFill>
        <p:spPr>
          <a:xfrm flipH="false" flipV="false" rot="0">
            <a:off x="10842017" y="2897141"/>
            <a:ext cx="868828" cy="2711101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rcRect l="9435" t="19765" r="9435" b="17456"/>
          <a:stretch>
            <a:fillRect/>
          </a:stretch>
        </p:blipFill>
        <p:spPr>
          <a:xfrm flipH="false" flipV="false" rot="0">
            <a:off x="10889642" y="4528239"/>
            <a:ext cx="1590219" cy="1230523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2179736" y="2856834"/>
            <a:ext cx="739554" cy="2799441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1216335" y="5783579"/>
            <a:ext cx="5768429" cy="2484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2 botellas vino tinto Arienzo de Marqués de Riscal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2 botellas cava Albet i Noya Petit Albet Brut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Turrón Jijona 300 gr Pablo Garrigós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Turrón Alicante 300 grPablo Garrigós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Turrón Yema 300 grPablo Garrigós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Rocas de Chocolate del Retiro da Costiña 130 gr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1 sobre loncheado lomo ibérico 80 gr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1 sobre loncheado salchichón ibérico 80 gr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1 sobre loncheado chorizo ibérico 80 gr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1 Lote "Botellero" 5 conservas Serrats</a:t>
            </a:r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11"/>
          <a:srcRect l="8746" t="6222" r="4739" b="12960"/>
          <a:stretch>
            <a:fillRect/>
          </a:stretch>
        </p:blipFill>
        <p:spPr>
          <a:xfrm flipH="false" flipV="false" rot="0">
            <a:off x="4037622" y="4448039"/>
            <a:ext cx="1480918" cy="1383408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2"/>
          <a:srcRect l="9889" t="24751" r="10576" b="24698"/>
          <a:stretch>
            <a:fillRect/>
          </a:stretch>
        </p:blipFill>
        <p:spPr>
          <a:xfrm flipH="false" flipV="false" rot="0">
            <a:off x="2549513" y="4771941"/>
            <a:ext cx="1234457" cy="77087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3"/>
          <a:srcRect l="13835" t="29594" r="17143" b="28632"/>
          <a:stretch>
            <a:fillRect/>
          </a:stretch>
        </p:blipFill>
        <p:spPr>
          <a:xfrm flipH="false" flipV="false" rot="0">
            <a:off x="2917544" y="4776226"/>
            <a:ext cx="1406188" cy="851066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4"/>
          <a:srcRect l="13835" t="29594" r="11715" b="28632"/>
          <a:stretch>
            <a:fillRect/>
          </a:stretch>
        </p:blipFill>
        <p:spPr>
          <a:xfrm flipH="false" flipV="false" rot="0">
            <a:off x="3304656" y="4920066"/>
            <a:ext cx="1334872" cy="749003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13594142" y="3716562"/>
            <a:ext cx="1098054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9"/>
              </a:lnSpc>
            </a:pPr>
            <a:r>
              <a:rPr lang="en-US" sz="3399">
                <a:solidFill>
                  <a:srgbClr val="9C2C44"/>
                </a:solidFill>
                <a:latin typeface="Open Sans Light Bold"/>
              </a:rPr>
              <a:t>100 €</a:t>
            </a:r>
          </a:p>
        </p:txBody>
      </p:sp>
      <p:pic>
        <p:nvPicPr>
          <p:cNvPr name="Picture 21" id="21"/>
          <p:cNvPicPr>
            <a:picLocks noChangeAspect="true"/>
          </p:cNvPicPr>
          <p:nvPr/>
        </p:nvPicPr>
        <p:blipFill>
          <a:blip r:embed="rId8"/>
          <a:srcRect l="13230" t="0" r="9158" b="0"/>
          <a:stretch>
            <a:fillRect/>
          </a:stretch>
        </p:blipFill>
        <p:spPr>
          <a:xfrm flipH="false" flipV="false" rot="0">
            <a:off x="12242337" y="4057197"/>
            <a:ext cx="923332" cy="1189688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9"/>
          <a:srcRect l="25520" t="25299" r="21164" b="20915"/>
          <a:stretch>
            <a:fillRect/>
          </a:stretch>
        </p:blipFill>
        <p:spPr>
          <a:xfrm flipH="false" flipV="false" rot="0">
            <a:off x="12632485" y="4170604"/>
            <a:ext cx="1066368" cy="1344693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1"/>
          <a:srcRect l="8746" t="6222" r="4739" b="12960"/>
          <a:stretch>
            <a:fillRect/>
          </a:stretch>
        </p:blipFill>
        <p:spPr>
          <a:xfrm flipH="false" flipV="false" rot="0">
            <a:off x="11684751" y="4451796"/>
            <a:ext cx="1480918" cy="1383408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5"/>
          <a:srcRect l="16999" t="0" r="24165" b="0"/>
          <a:stretch>
            <a:fillRect/>
          </a:stretch>
        </p:blipFill>
        <p:spPr>
          <a:xfrm flipH="false" flipV="false" rot="0">
            <a:off x="10177006" y="3003044"/>
            <a:ext cx="693586" cy="2605199"/>
          </a:xfrm>
          <a:prstGeom prst="rect">
            <a:avLst/>
          </a:prstGeom>
        </p:spPr>
      </p:pic>
      <p:sp>
        <p:nvSpPr>
          <p:cNvPr name="TextBox 25" id="25"/>
          <p:cNvSpPr txBox="true"/>
          <p:nvPr/>
        </p:nvSpPr>
        <p:spPr>
          <a:xfrm rot="0">
            <a:off x="5218469" y="1158901"/>
            <a:ext cx="7874240" cy="878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96"/>
              </a:lnSpc>
            </a:pPr>
            <a:r>
              <a:rPr lang="en-US" sz="5140">
                <a:solidFill>
                  <a:srgbClr val="9C2C44"/>
                </a:solidFill>
                <a:latin typeface="Open Sans Extra Bold"/>
              </a:rPr>
              <a:t>NUESTRAS PROPUESTAS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1980404"/>
            <a:ext cx="15886793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Recuerda que puedes pedirnos tu presupuesto personalizado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133170" y="3592377"/>
            <a:ext cx="851595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9"/>
              </a:lnSpc>
            </a:pPr>
            <a:r>
              <a:rPr lang="en-US" sz="3399">
                <a:solidFill>
                  <a:srgbClr val="9C2C44"/>
                </a:solidFill>
                <a:latin typeface="Open Sans Light Bold"/>
              </a:rPr>
              <a:t>76 €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290675" y="5946456"/>
            <a:ext cx="6278291" cy="3474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1 botella vino tinto Marqués de Riscal Reserva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1 botella vino blanco godello La Sonrisa de Tares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1</a:t>
            </a:r>
            <a:r>
              <a:rPr lang="en-US" sz="1200">
                <a:solidFill>
                  <a:srgbClr val="000000"/>
                </a:solidFill>
                <a:latin typeface="Arimo"/>
              </a:rPr>
              <a:t> botella cava Albet i Noya Petit Albet Brut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1 botella aceite de oliva virgen extra Hermida 250 ml</a:t>
            </a:r>
          </a:p>
          <a:p>
            <a:pPr algn="ctr">
              <a:lnSpc>
                <a:spcPts val="1995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Turrón Jijona 300 gr Pablo Garrigós</a:t>
            </a:r>
          </a:p>
          <a:p>
            <a:pPr algn="ctr">
              <a:lnSpc>
                <a:spcPts val="1995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Turrón Alicante 300 grPablo Garrigós</a:t>
            </a:r>
          </a:p>
          <a:p>
            <a:pPr algn="ctr">
              <a:lnSpc>
                <a:spcPts val="1995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Turrón Yema 300 grPablo Garrigós</a:t>
            </a:r>
          </a:p>
          <a:p>
            <a:pPr algn="ctr">
              <a:lnSpc>
                <a:spcPts val="1995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Rocas de Chocolate del Retiro da Costiña 130 gr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2 sobres loncheado paleta ibérica cebo campo 80 gr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2</a:t>
            </a:r>
            <a:r>
              <a:rPr lang="en-US" sz="1200">
                <a:solidFill>
                  <a:srgbClr val="000000"/>
                </a:solidFill>
                <a:latin typeface="Arimo"/>
              </a:rPr>
              <a:t> sobres loncheado lomo ibérico 80 gr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2</a:t>
            </a:r>
            <a:r>
              <a:rPr lang="en-US" sz="1200">
                <a:solidFill>
                  <a:srgbClr val="000000"/>
                </a:solidFill>
                <a:latin typeface="Arimo"/>
              </a:rPr>
              <a:t> sobres loncheado salchichón ibérico 80 gr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2</a:t>
            </a:r>
            <a:r>
              <a:rPr lang="en-US" sz="1200">
                <a:solidFill>
                  <a:srgbClr val="000000"/>
                </a:solidFill>
                <a:latin typeface="Arimo"/>
              </a:rPr>
              <a:t> sobres loncheado chorizo ibérico 80 gr</a:t>
            </a:r>
          </a:p>
          <a:p>
            <a:pPr algn="ctr">
              <a:lnSpc>
                <a:spcPts val="1995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1 Lote "Botellero" 5 conservas Serrats</a:t>
            </a:r>
          </a:p>
          <a:p>
            <a:pPr algn="ctr">
              <a:lnSpc>
                <a:spcPts val="1995"/>
              </a:lnSpc>
            </a:pPr>
          </a:p>
        </p:txBody>
      </p:sp>
      <p:pic>
        <p:nvPicPr>
          <p:cNvPr name="Picture 29" id="29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9556166" y="3040082"/>
            <a:ext cx="697039" cy="2638511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6"/>
          <a:srcRect l="37499" t="4158" r="38586" b="2595"/>
          <a:stretch>
            <a:fillRect/>
          </a:stretch>
        </p:blipFill>
        <p:spPr>
          <a:xfrm flipH="false" flipV="false" rot="0">
            <a:off x="9155589" y="3800974"/>
            <a:ext cx="434652" cy="17745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C2C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556" y="-20574"/>
            <a:ext cx="17514085" cy="17514085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1028700" y="883515"/>
            <a:ext cx="15886793" cy="8374785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23663" r="0" b="15530"/>
          <a:stretch>
            <a:fillRect/>
          </a:stretch>
        </p:blipFill>
        <p:spPr>
          <a:xfrm flipH="false" flipV="false" rot="0">
            <a:off x="1216335" y="2715350"/>
            <a:ext cx="4475263" cy="272124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9435" t="19765" r="9435" b="17456"/>
          <a:stretch>
            <a:fillRect/>
          </a:stretch>
        </p:blipFill>
        <p:spPr>
          <a:xfrm flipH="false" flipV="false" rot="0">
            <a:off x="2119006" y="4377720"/>
            <a:ext cx="1590219" cy="1230523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13950" r="0" b="18097"/>
          <a:stretch>
            <a:fillRect/>
          </a:stretch>
        </p:blipFill>
        <p:spPr>
          <a:xfrm flipH="false" flipV="false" rot="0">
            <a:off x="11429821" y="3560729"/>
            <a:ext cx="2932473" cy="209756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23663" r="0" b="15530"/>
          <a:stretch>
            <a:fillRect/>
          </a:stretch>
        </p:blipFill>
        <p:spPr>
          <a:xfrm flipH="false" flipV="false" rot="0">
            <a:off x="8840950" y="3003044"/>
            <a:ext cx="4657669" cy="283216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9435" t="19765" r="9435" b="17456"/>
          <a:stretch>
            <a:fillRect/>
          </a:stretch>
        </p:blipFill>
        <p:spPr>
          <a:xfrm flipH="false" flipV="false" rot="0">
            <a:off x="10889642" y="4528239"/>
            <a:ext cx="1590219" cy="123052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rcRect l="8746" t="6222" r="4739" b="12960"/>
          <a:stretch>
            <a:fillRect/>
          </a:stretch>
        </p:blipFill>
        <p:spPr>
          <a:xfrm flipH="false" flipV="false" rot="0">
            <a:off x="11684751" y="4451796"/>
            <a:ext cx="1480918" cy="1383408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2973461" y="3201420"/>
            <a:ext cx="1127089" cy="245687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rcRect l="35903" t="2467" r="32935" b="3468"/>
          <a:stretch>
            <a:fillRect/>
          </a:stretch>
        </p:blipFill>
        <p:spPr>
          <a:xfrm flipH="false" flipV="false" rot="0">
            <a:off x="3709225" y="3201420"/>
            <a:ext cx="820633" cy="2477173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rcRect l="16999" t="0" r="24165" b="0"/>
          <a:stretch>
            <a:fillRect/>
          </a:stretch>
        </p:blipFill>
        <p:spPr>
          <a:xfrm flipH="false" flipV="false" rot="0">
            <a:off x="9755020" y="3177491"/>
            <a:ext cx="693586" cy="2605199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1"/>
          <a:srcRect l="32537" t="0" r="34509" b="0"/>
          <a:stretch>
            <a:fillRect/>
          </a:stretch>
        </p:blipFill>
        <p:spPr>
          <a:xfrm flipH="false" flipV="false" rot="0">
            <a:off x="9333652" y="3201420"/>
            <a:ext cx="842736" cy="2557341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rcRect l="16999" t="0" r="24165" b="0"/>
          <a:stretch>
            <a:fillRect/>
          </a:stretch>
        </p:blipFill>
        <p:spPr>
          <a:xfrm flipH="false" flipV="false" rot="0">
            <a:off x="10148431" y="3177491"/>
            <a:ext cx="693586" cy="2605199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2"/>
          <a:srcRect l="32135" t="0" r="29947" b="0"/>
          <a:stretch>
            <a:fillRect/>
          </a:stretch>
        </p:blipFill>
        <p:spPr>
          <a:xfrm flipH="false" flipV="false" rot="0">
            <a:off x="10782790" y="3621977"/>
            <a:ext cx="647031" cy="2133028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14568966" y="3449276"/>
            <a:ext cx="1098054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9"/>
              </a:lnSpc>
            </a:pPr>
            <a:r>
              <a:rPr lang="en-US" sz="3399">
                <a:solidFill>
                  <a:srgbClr val="9C2C44"/>
                </a:solidFill>
                <a:latin typeface="Open Sans Light Bold"/>
              </a:rPr>
              <a:t>240 €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16335" y="5783579"/>
            <a:ext cx="5768429" cy="998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1 botella vino tinto Marqués de Riscal XR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1 botella champagne Laurent Perrier la Cuvee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Rocas de Chocolate del Retiro da Costiña 130 gr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1 paleta ibérica cebo campo D.O. Extremadura 5 kg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218469" y="1158901"/>
            <a:ext cx="7874240" cy="878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96"/>
              </a:lnSpc>
            </a:pPr>
            <a:r>
              <a:rPr lang="en-US" sz="5140">
                <a:solidFill>
                  <a:srgbClr val="9C2C44"/>
                </a:solidFill>
                <a:latin typeface="Open Sans Extra Bold"/>
              </a:rPr>
              <a:t>NUESTRAS PROPUESTAS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1980404"/>
            <a:ext cx="15886793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Recuerda que puedes pedirnos tu presupuesto personalizado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009940" y="3592377"/>
            <a:ext cx="1098054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9"/>
              </a:lnSpc>
            </a:pPr>
            <a:r>
              <a:rPr lang="en-US" sz="3399">
                <a:solidFill>
                  <a:srgbClr val="9C2C44"/>
                </a:solidFill>
                <a:latin typeface="Open Sans Light Bold"/>
              </a:rPr>
              <a:t>125 €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290675" y="6066424"/>
            <a:ext cx="6278291" cy="1988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2 botellas vino tinto Marqués de Riscal Reserva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1</a:t>
            </a:r>
            <a:r>
              <a:rPr lang="en-US" sz="1200">
                <a:solidFill>
                  <a:srgbClr val="000000"/>
                </a:solidFill>
                <a:latin typeface="Arimo"/>
              </a:rPr>
              <a:t> botella cava Gramona Imperial Brut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1 botella aceite de oliva virgen extra Aubocassa 500 ml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1 Baúl Surtido Especial Turrones Pablo Garrigós</a:t>
            </a:r>
          </a:p>
          <a:p>
            <a:pPr algn="ctr">
              <a:lnSpc>
                <a:spcPts val="1995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Rocas de Chocolate del Retiro da Costiña 130 gr</a:t>
            </a:r>
          </a:p>
          <a:p>
            <a:pPr algn="ctr">
              <a:lnSpc>
                <a:spcPts val="1995"/>
              </a:lnSpc>
            </a:pPr>
            <a:r>
              <a:rPr lang="en-US" sz="1900">
                <a:solidFill>
                  <a:srgbClr val="000000"/>
                </a:solidFill>
                <a:latin typeface="Open Sans Light"/>
              </a:rPr>
              <a:t>1 paleta ibérica cebo campo D.O. Extremadura 5 kg</a:t>
            </a:r>
          </a:p>
          <a:p>
            <a:pPr algn="ctr">
              <a:lnSpc>
                <a:spcPts val="1995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1 Lote "Botellero" 5 conservas Serrats</a:t>
            </a:r>
          </a:p>
          <a:p>
            <a:pPr algn="ctr">
              <a:lnSpc>
                <a:spcPts val="1995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C2C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556" y="-20574"/>
            <a:ext cx="17514085" cy="17514085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1028700" y="883515"/>
            <a:ext cx="15886793" cy="8374785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14812" t="18852" r="15261" b="21096"/>
          <a:stretch>
            <a:fillRect/>
          </a:stretch>
        </p:blipFill>
        <p:spPr>
          <a:xfrm flipH="false" flipV="false" rot="0">
            <a:off x="1664323" y="1979464"/>
            <a:ext cx="3265269" cy="2804134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13440" t="6393" r="18116" b="5259"/>
          <a:stretch>
            <a:fillRect/>
          </a:stretch>
        </p:blipFill>
        <p:spPr>
          <a:xfrm flipH="false" flipV="false" rot="0">
            <a:off x="7549669" y="1979464"/>
            <a:ext cx="2172382" cy="2804134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0075021" y="6151137"/>
            <a:ext cx="3117385" cy="258533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1440903" y="6285670"/>
            <a:ext cx="1016262" cy="2316266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rcRect l="0" t="21127" r="0" b="21028"/>
          <a:stretch>
            <a:fillRect/>
          </a:stretch>
        </p:blipFill>
        <p:spPr>
          <a:xfrm flipH="false" flipV="false" rot="0">
            <a:off x="13765776" y="2035225"/>
            <a:ext cx="2416837" cy="2748372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rcRect l="0" t="33847" r="0" b="34352"/>
          <a:stretch>
            <a:fillRect/>
          </a:stretch>
        </p:blipFill>
        <p:spPr>
          <a:xfrm flipH="false" flipV="false" rot="0">
            <a:off x="1664323" y="6437604"/>
            <a:ext cx="5595243" cy="2298864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5683404" y="942975"/>
            <a:ext cx="6577386" cy="7900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69"/>
              </a:lnSpc>
            </a:pPr>
            <a:r>
              <a:rPr lang="en-US" sz="4621">
                <a:solidFill>
                  <a:srgbClr val="9C2C44"/>
                </a:solidFill>
                <a:latin typeface="Open Sans Extra Bold"/>
              </a:rPr>
              <a:t>VINOS PARA REGALAR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98318" y="4812243"/>
            <a:ext cx="4197280" cy="1296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Estuche 2 botellas 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Marqués de RIscal XR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9C2C44"/>
                </a:solidFill>
                <a:latin typeface="Open Sans Light"/>
              </a:rPr>
              <a:t>28,80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537220" y="4735973"/>
            <a:ext cx="4197280" cy="1296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Ramos Pinto Tawny 10 años estuche con copa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9C2C44"/>
                </a:solidFill>
                <a:latin typeface="Open Sans Light"/>
              </a:rPr>
              <a:t>24,88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875554" y="4735973"/>
            <a:ext cx="4197280" cy="1296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Caja de Madera 2 botellas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Barón de Chirel</a:t>
            </a:r>
          </a:p>
          <a:p>
            <a:pPr algn="ctr">
              <a:lnSpc>
                <a:spcPts val="4060"/>
              </a:lnSpc>
            </a:pPr>
            <a:r>
              <a:rPr lang="en-US" sz="2300">
                <a:solidFill>
                  <a:srgbClr val="9C2C44"/>
                </a:solidFill>
                <a:latin typeface="Open Sans Light"/>
              </a:rPr>
              <a:t>97,80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806976" y="6640334"/>
            <a:ext cx="3657768" cy="2096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Caja de 6 botellas 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Marqués de Riscal Reserva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+ 6 Copas</a:t>
            </a:r>
          </a:p>
          <a:p>
            <a:pPr algn="ctr">
              <a:lnSpc>
                <a:spcPts val="4060"/>
              </a:lnSpc>
            </a:pPr>
            <a:r>
              <a:rPr lang="en-US" sz="2300">
                <a:solidFill>
                  <a:srgbClr val="9C2C44"/>
                </a:solidFill>
                <a:latin typeface="Open Sans Light"/>
              </a:rPr>
              <a:t>68,70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257725" y="6640334"/>
            <a:ext cx="3657768" cy="2096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Caja de 3 botellas Victorino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Colección Añadas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2007, 2008 y 2010</a:t>
            </a:r>
          </a:p>
          <a:p>
            <a:pPr algn="ctr">
              <a:lnSpc>
                <a:spcPts val="4060"/>
              </a:lnSpc>
            </a:pPr>
            <a:r>
              <a:rPr lang="en-US" sz="2300">
                <a:solidFill>
                  <a:srgbClr val="9C2C44"/>
                </a:solidFill>
                <a:latin typeface="Open Sans Light"/>
              </a:rPr>
              <a:t>105,33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C2C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556" y="-20574"/>
            <a:ext cx="17514085" cy="17514085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1028700" y="883515"/>
            <a:ext cx="15886793" cy="8374785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0075021" y="6151137"/>
            <a:ext cx="3117385" cy="258533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20489" r="0" b="18083"/>
          <a:stretch>
            <a:fillRect/>
          </a:stretch>
        </p:blipFill>
        <p:spPr>
          <a:xfrm flipH="false" flipV="false" rot="0">
            <a:off x="1198318" y="1993627"/>
            <a:ext cx="4518880" cy="277580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0712085" y="6032007"/>
            <a:ext cx="1223769" cy="270446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1417678" y="6032007"/>
            <a:ext cx="1105449" cy="2704461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2523127" y="4721810"/>
            <a:ext cx="4197280" cy="1296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Estuche 3 botellas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Gramona Imperial Brut</a:t>
            </a:r>
          </a:p>
          <a:p>
            <a:pPr algn="ctr">
              <a:lnSpc>
                <a:spcPts val="4060"/>
              </a:lnSpc>
            </a:pPr>
            <a:r>
              <a:rPr lang="en-US" sz="2300">
                <a:solidFill>
                  <a:srgbClr val="9C2C44"/>
                </a:solidFill>
                <a:latin typeface="Open Sans Light"/>
              </a:rPr>
              <a:t>53,91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192405" y="6840359"/>
            <a:ext cx="3657768" cy="1696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Caja de madera 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2 botellas Románico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1 Almírez</a:t>
            </a:r>
          </a:p>
          <a:p>
            <a:pPr algn="ctr">
              <a:lnSpc>
                <a:spcPts val="4060"/>
              </a:lnSpc>
            </a:pPr>
            <a:r>
              <a:rPr lang="en-US" sz="2300">
                <a:solidFill>
                  <a:srgbClr val="9C2C44"/>
                </a:solidFill>
                <a:latin typeface="Open Sans Light"/>
              </a:rPr>
              <a:t>27,85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2068468" y="6032007"/>
            <a:ext cx="1223769" cy="2704461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rcRect l="0" t="0" r="0" b="12122"/>
          <a:stretch>
            <a:fillRect/>
          </a:stretch>
        </p:blipFill>
        <p:spPr>
          <a:xfrm flipH="false" flipV="false" rot="0">
            <a:off x="7507235" y="1959321"/>
            <a:ext cx="2257251" cy="2844418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rcRect l="15935" t="0" r="0" b="0"/>
          <a:stretch>
            <a:fillRect/>
          </a:stretch>
        </p:blipFill>
        <p:spPr>
          <a:xfrm flipH="false" flipV="false" rot="0">
            <a:off x="3972913" y="6032007"/>
            <a:ext cx="2772556" cy="2904195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rcRect l="0" t="5204" r="5414" b="5204"/>
          <a:stretch>
            <a:fillRect/>
          </a:stretch>
        </p:blipFill>
        <p:spPr>
          <a:xfrm flipH="false" flipV="false" rot="0">
            <a:off x="12747335" y="1959321"/>
            <a:ext cx="3748864" cy="2689564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5683404" y="942975"/>
            <a:ext cx="6577386" cy="7900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69"/>
              </a:lnSpc>
            </a:pPr>
            <a:r>
              <a:rPr lang="en-US" sz="4621">
                <a:solidFill>
                  <a:srgbClr val="9C2C44"/>
                </a:solidFill>
                <a:latin typeface="Open Sans Extra Bold"/>
              </a:rPr>
              <a:t>VINOS PARA REGALAR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98318" y="4812243"/>
            <a:ext cx="4197280" cy="1296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Estuche 3 botellas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Corimbo </a:t>
            </a:r>
          </a:p>
          <a:p>
            <a:pPr algn="ctr">
              <a:lnSpc>
                <a:spcPts val="4060"/>
              </a:lnSpc>
            </a:pPr>
            <a:r>
              <a:rPr lang="en-US" sz="2300">
                <a:solidFill>
                  <a:srgbClr val="9C2C44"/>
                </a:solidFill>
                <a:latin typeface="Open Sans Light"/>
              </a:rPr>
              <a:t>42,93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537220" y="4735973"/>
            <a:ext cx="4197280" cy="1296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Whisky estuchado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Highland Dream 12 años </a:t>
            </a:r>
          </a:p>
          <a:p>
            <a:pPr algn="ctr">
              <a:lnSpc>
                <a:spcPts val="4060"/>
              </a:lnSpc>
            </a:pPr>
            <a:r>
              <a:rPr lang="en-US" sz="2300">
                <a:solidFill>
                  <a:srgbClr val="9C2C44"/>
                </a:solidFill>
                <a:latin typeface="Open Sans Light"/>
              </a:rPr>
              <a:t>38,29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806976" y="6640334"/>
            <a:ext cx="3657768" cy="1696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Estuche de 2 botellas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Bembibre D.O. Bierzo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Dominio de Tares</a:t>
            </a:r>
          </a:p>
          <a:p>
            <a:pPr algn="ctr">
              <a:lnSpc>
                <a:spcPts val="4060"/>
              </a:lnSpc>
            </a:pPr>
            <a:r>
              <a:rPr lang="en-US" sz="2300">
                <a:solidFill>
                  <a:srgbClr val="9C2C44"/>
                </a:solidFill>
                <a:latin typeface="Open Sans Light"/>
              </a:rPr>
              <a:t>33,54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C2C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556" y="-20574"/>
            <a:ext cx="17514085" cy="17514085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1028700" y="883515"/>
            <a:ext cx="15886793" cy="8374785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45387" b="0"/>
          <a:stretch>
            <a:fillRect/>
          </a:stretch>
        </p:blipFill>
        <p:spPr>
          <a:xfrm flipH="false" flipV="false" rot="0">
            <a:off x="13510927" y="1732978"/>
            <a:ext cx="793944" cy="281011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1981" r="0" b="1981"/>
          <a:stretch>
            <a:fillRect/>
          </a:stretch>
        </p:blipFill>
        <p:spPr>
          <a:xfrm flipH="false" flipV="false" rot="0">
            <a:off x="14131595" y="1732978"/>
            <a:ext cx="1513749" cy="2810113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9794298" y="6032007"/>
            <a:ext cx="3716629" cy="250443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6290997" y="1732978"/>
            <a:ext cx="4689726" cy="2879888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rcRect l="0" t="20207" r="0" b="24249"/>
          <a:stretch>
            <a:fillRect/>
          </a:stretch>
        </p:blipFill>
        <p:spPr>
          <a:xfrm flipH="false" flipV="false" rot="0">
            <a:off x="1541820" y="1732978"/>
            <a:ext cx="3915771" cy="281011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4443450" y="5558015"/>
            <a:ext cx="1239954" cy="3452421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3792604" y="5558015"/>
            <a:ext cx="1270822" cy="3528691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3138516" y="5558015"/>
            <a:ext cx="1275281" cy="3528691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2652893" y="4735973"/>
            <a:ext cx="4197280" cy="1296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Estuche 2 botellas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Barón de Chirel Verdejo</a:t>
            </a:r>
          </a:p>
          <a:p>
            <a:pPr algn="ctr">
              <a:lnSpc>
                <a:spcPts val="4060"/>
              </a:lnSpc>
            </a:pPr>
            <a:r>
              <a:rPr lang="en-US" sz="2300">
                <a:solidFill>
                  <a:srgbClr val="9C2C44"/>
                </a:solidFill>
                <a:latin typeface="Open Sans Light"/>
              </a:rPr>
              <a:t>57,80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192405" y="6840359"/>
            <a:ext cx="3657768" cy="2096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Caja de 8 botellas 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estuchadas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Sierra Cantabria Colección Privada </a:t>
            </a:r>
          </a:p>
          <a:p>
            <a:pPr algn="ctr">
              <a:lnSpc>
                <a:spcPts val="4060"/>
              </a:lnSpc>
            </a:pPr>
            <a:r>
              <a:rPr lang="en-US" sz="2300">
                <a:solidFill>
                  <a:srgbClr val="9C2C44"/>
                </a:solidFill>
                <a:latin typeface="Open Sans Light"/>
              </a:rPr>
              <a:t>196,26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683404" y="942975"/>
            <a:ext cx="6577386" cy="7900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69"/>
              </a:lnSpc>
            </a:pPr>
            <a:r>
              <a:rPr lang="en-US" sz="4621">
                <a:solidFill>
                  <a:srgbClr val="9C2C44"/>
                </a:solidFill>
                <a:latin typeface="Open Sans Extra Bold"/>
              </a:rPr>
              <a:t>VINOS PARA REGALAR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98318" y="4812243"/>
            <a:ext cx="4197280" cy="1296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Estuche 2 botellas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Roda + Roda I </a:t>
            </a:r>
          </a:p>
          <a:p>
            <a:pPr algn="ctr">
              <a:lnSpc>
                <a:spcPts val="4060"/>
              </a:lnSpc>
            </a:pPr>
            <a:r>
              <a:rPr lang="en-US" sz="2300">
                <a:solidFill>
                  <a:srgbClr val="9C2C44"/>
                </a:solidFill>
                <a:latin typeface="Open Sans Light"/>
              </a:rPr>
              <a:t>53,80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537220" y="4735973"/>
            <a:ext cx="4197280" cy="1296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M. Chapoutier selección Les Granits 2010 2 botellas</a:t>
            </a:r>
          </a:p>
          <a:p>
            <a:pPr algn="ctr">
              <a:lnSpc>
                <a:spcPts val="4060"/>
              </a:lnSpc>
            </a:pPr>
            <a:r>
              <a:rPr lang="en-US" sz="2300">
                <a:solidFill>
                  <a:srgbClr val="9C2C44"/>
                </a:solidFill>
                <a:latin typeface="Open Sans Light"/>
              </a:rPr>
              <a:t>142,00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683404" y="6840359"/>
            <a:ext cx="4043878" cy="2096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Pack Fernando de Castilla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2 bot Amontillado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2 bot Oloroso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9C2C44"/>
                </a:solidFill>
                <a:latin typeface="Open Sans Light Bold"/>
              </a:rPr>
              <a:t>2 bot Pedro Ximenez</a:t>
            </a:r>
          </a:p>
          <a:p>
            <a:pPr algn="ctr">
              <a:lnSpc>
                <a:spcPts val="4060"/>
              </a:lnSpc>
            </a:pPr>
            <a:r>
              <a:rPr lang="en-US" sz="2300">
                <a:solidFill>
                  <a:srgbClr val="9C2C44"/>
                </a:solidFill>
                <a:latin typeface="Open Sans Light"/>
              </a:rPr>
              <a:t>63,54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DAEsD-ltRzA</dc:identifier>
  <dcterms:modified xsi:type="dcterms:W3CDTF">2011-08-01T06:04:30Z</dcterms:modified>
  <cp:revision>1</cp:revision>
  <dc:title>Promociones Navidad</dc:title>
</cp:coreProperties>
</file>